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Default Extension="pdf" ContentType="application/pdf"/>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0"/>
  </p:notesMasterIdLst>
  <p:sldIdLst>
    <p:sldId id="262" r:id="rId2"/>
    <p:sldId id="256" r:id="rId3"/>
    <p:sldId id="257" r:id="rId4"/>
    <p:sldId id="258" r:id="rId5"/>
    <p:sldId id="261" r:id="rId6"/>
    <p:sldId id="263" r:id="rId7"/>
    <p:sldId id="264" r:id="rId8"/>
    <p:sldId id="265"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Grid="0" snapToObjects="1">
      <p:cViewPr>
        <p:scale>
          <a:sx n="100" d="100"/>
          <a:sy n="100" d="100"/>
        </p:scale>
        <p:origin x="-2696" y="-96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A450D9-81D8-5B4C-AD04-DB7EC894CC18}" type="datetimeFigureOut">
              <a:rPr lang="en-US" smtClean="0"/>
              <a:pPr/>
              <a:t>2/9/17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51C118-7892-454D-B41C-3CD7F3A84C16}"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34796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1940</a:t>
            </a:r>
            <a:endParaRPr lang="en-US" dirty="0"/>
          </a:p>
        </p:txBody>
      </p:sp>
      <p:sp>
        <p:nvSpPr>
          <p:cNvPr id="4" name="Slide Number Placeholder 3"/>
          <p:cNvSpPr>
            <a:spLocks noGrp="1"/>
          </p:cNvSpPr>
          <p:nvPr>
            <p:ph type="sldNum" sz="quarter" idx="10"/>
          </p:nvPr>
        </p:nvSpPr>
        <p:spPr/>
        <p:txBody>
          <a:bodyPr/>
          <a:lstStyle/>
          <a:p>
            <a:fld id="{CB51C118-7892-454D-B41C-3CD7F3A84C16}" type="slidenum">
              <a:rPr lang="en-US" smtClean="0"/>
              <a:pPr/>
              <a:t>2</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121102329"/>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Draft in 1940</a:t>
            </a:r>
            <a:endParaRPr lang="en-US" dirty="0"/>
          </a:p>
        </p:txBody>
      </p:sp>
      <p:sp>
        <p:nvSpPr>
          <p:cNvPr id="4" name="Slide Number Placeholder 3"/>
          <p:cNvSpPr>
            <a:spLocks noGrp="1"/>
          </p:cNvSpPr>
          <p:nvPr>
            <p:ph type="sldNum" sz="quarter" idx="10"/>
          </p:nvPr>
        </p:nvSpPr>
        <p:spPr/>
        <p:txBody>
          <a:bodyPr/>
          <a:lstStyle/>
          <a:p>
            <a:fld id="{CB51C118-7892-454D-B41C-3CD7F3A84C16}" type="slidenum">
              <a:rPr lang="en-US" smtClean="0"/>
              <a:pPr/>
              <a:t>3</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20867733"/>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Draft in 1940</a:t>
            </a:r>
            <a:endParaRPr lang="en-US" dirty="0"/>
          </a:p>
        </p:txBody>
      </p:sp>
      <p:sp>
        <p:nvSpPr>
          <p:cNvPr id="4" name="Slide Number Placeholder 3"/>
          <p:cNvSpPr>
            <a:spLocks noGrp="1"/>
          </p:cNvSpPr>
          <p:nvPr>
            <p:ph type="sldNum" sz="quarter" idx="10"/>
          </p:nvPr>
        </p:nvSpPr>
        <p:spPr/>
        <p:txBody>
          <a:bodyPr/>
          <a:lstStyle/>
          <a:p>
            <a:fld id="{CB51C118-7892-454D-B41C-3CD7F3A84C16}" type="slidenum">
              <a:rPr lang="en-US" smtClean="0"/>
              <a:pPr/>
              <a:t>4</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20867733"/>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Draft in 1940</a:t>
            </a:r>
            <a:endParaRPr lang="en-US" dirty="0"/>
          </a:p>
        </p:txBody>
      </p:sp>
      <p:sp>
        <p:nvSpPr>
          <p:cNvPr id="4" name="Slide Number Placeholder 3"/>
          <p:cNvSpPr>
            <a:spLocks noGrp="1"/>
          </p:cNvSpPr>
          <p:nvPr>
            <p:ph type="sldNum" sz="quarter" idx="10"/>
          </p:nvPr>
        </p:nvSpPr>
        <p:spPr/>
        <p:txBody>
          <a:bodyPr/>
          <a:lstStyle/>
          <a:p>
            <a:fld id="{CB51C118-7892-454D-B41C-3CD7F3A84C16}" type="slidenum">
              <a:rPr lang="en-US" smtClean="0"/>
              <a:pPr/>
              <a:t>5</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20867733"/>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America could</a:t>
            </a:r>
            <a:r>
              <a:rPr lang="en-US" baseline="0" dirty="0" smtClean="0"/>
              <a:t> out produce everyone.</a:t>
            </a:r>
          </a:p>
          <a:p>
            <a:r>
              <a:rPr lang="en-US" baseline="0" dirty="0" smtClean="0"/>
              <a:t>Ford one plane per hour.</a:t>
            </a:r>
          </a:p>
          <a:p>
            <a:r>
              <a:rPr lang="en-US" baseline="0" dirty="0" smtClean="0"/>
              <a:t>Kaiser 244 days per ship to 41 days per ship.</a:t>
            </a:r>
            <a:endParaRPr lang="en-US" dirty="0"/>
          </a:p>
        </p:txBody>
      </p:sp>
      <p:sp>
        <p:nvSpPr>
          <p:cNvPr id="4" name="Slide Number Placeholder 3"/>
          <p:cNvSpPr>
            <a:spLocks noGrp="1"/>
          </p:cNvSpPr>
          <p:nvPr>
            <p:ph type="sldNum" sz="quarter" idx="10"/>
          </p:nvPr>
        </p:nvSpPr>
        <p:spPr/>
        <p:txBody>
          <a:bodyPr/>
          <a:lstStyle/>
          <a:p>
            <a:fld id="{CB51C118-7892-454D-B41C-3CD7F3A84C16}"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A6E83A2-8112-8D44-9544-AFD555215F6C}" type="datetimeFigureOut">
              <a:rPr lang="en-US" smtClean="0"/>
              <a:pPr/>
              <a:t>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3090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6E83A2-8112-8D44-9544-AFD555215F6C}" type="datetimeFigureOut">
              <a:rPr lang="en-US" smtClean="0"/>
              <a:pPr/>
              <a:t>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9472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6E83A2-8112-8D44-9544-AFD555215F6C}" type="datetimeFigureOut">
              <a:rPr lang="en-US" smtClean="0"/>
              <a:pPr/>
              <a:t>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96252374"/>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6E83A2-8112-8D44-9544-AFD555215F6C}" type="datetimeFigureOut">
              <a:rPr lang="en-US" smtClean="0"/>
              <a:pPr/>
              <a:t>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67603103"/>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A6E83A2-8112-8D44-9544-AFD555215F6C}" type="datetimeFigureOut">
              <a:rPr lang="en-US" smtClean="0"/>
              <a:pPr/>
              <a:t>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16086769"/>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6E83A2-8112-8D44-9544-AFD555215F6C}" type="datetimeFigureOut">
              <a:rPr lang="en-US" smtClean="0"/>
              <a:pPr/>
              <a:t>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27018008"/>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6E83A2-8112-8D44-9544-AFD555215F6C}" type="datetimeFigureOut">
              <a:rPr lang="en-US" smtClean="0"/>
              <a:pPr/>
              <a:t>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46660572"/>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A6E83A2-8112-8D44-9544-AFD555215F6C}" type="datetimeFigureOut">
              <a:rPr lang="en-US" smtClean="0"/>
              <a:pPr/>
              <a:t>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7216834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6E83A2-8112-8D44-9544-AFD555215F6C}" type="datetimeFigureOut">
              <a:rPr lang="en-US" smtClean="0"/>
              <a:pPr/>
              <a:t>2/9/17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22045533"/>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6E83A2-8112-8D44-9544-AFD555215F6C}" type="datetimeFigureOut">
              <a:rPr lang="en-US" smtClean="0"/>
              <a:pPr/>
              <a:t>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99319391"/>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6E83A2-8112-8D44-9544-AFD555215F6C}" type="datetimeFigureOut">
              <a:rPr lang="en-US" smtClean="0"/>
              <a:pPr/>
              <a:t>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634755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6E83A2-8112-8D44-9544-AFD555215F6C}" type="datetimeFigureOut">
              <a:rPr lang="en-US" smtClean="0"/>
              <a:pPr/>
              <a:t>2/9/17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D92722-2E79-B440-8887-25E156A820F0}"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10695662"/>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df"/><Relationship Id="rId7"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png"/><Relationship Id="rId8" Type="http://schemas.openxmlformats.org/officeDocument/2006/relationships/image" Target="../media/image27.png"/><Relationship Id="rId9"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87528" y="1306001"/>
            <a:ext cx="8673772" cy="3678368"/>
          </a:xfrm>
        </p:spPr>
        <p:txBody>
          <a:bodyPr>
            <a:normAutofit/>
          </a:bodyPr>
          <a:lstStyle/>
          <a:p>
            <a:r>
              <a:rPr lang="en-US" dirty="0" smtClean="0"/>
              <a:t>Background:</a:t>
            </a:r>
            <a:br>
              <a:rPr lang="en-US" dirty="0" smtClean="0"/>
            </a:br>
            <a:r>
              <a:rPr lang="en-US" dirty="0" smtClean="0"/>
              <a:t/>
            </a:r>
            <a:br>
              <a:rPr lang="en-US" dirty="0" smtClean="0"/>
            </a:br>
            <a:r>
              <a:rPr lang="en-US" dirty="0" smtClean="0"/>
              <a:t>The United States prepared for war.</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20805"/>
            <a:ext cx="7772400" cy="1470025"/>
          </a:xfrm>
          <a:ln w="38100" cmpd="sng">
            <a:solidFill>
              <a:schemeClr val="tx1"/>
            </a:solidFill>
          </a:ln>
        </p:spPr>
        <p:txBody>
          <a:bodyPr>
            <a:normAutofit/>
          </a:bodyPr>
          <a:lstStyle/>
          <a:p>
            <a:r>
              <a:rPr lang="en-US" dirty="0" smtClean="0"/>
              <a:t>Did the United States need to draft soldiers for World War II?</a:t>
            </a:r>
            <a:endParaRPr lang="en-US" dirty="0"/>
          </a:p>
        </p:txBody>
      </p:sp>
      <p:sp>
        <p:nvSpPr>
          <p:cNvPr id="3" name="Subtitle 2"/>
          <p:cNvSpPr>
            <a:spLocks noGrp="1"/>
          </p:cNvSpPr>
          <p:nvPr>
            <p:ph type="subTitle" idx="1"/>
          </p:nvPr>
        </p:nvSpPr>
        <p:spPr>
          <a:xfrm>
            <a:off x="523730" y="2668455"/>
            <a:ext cx="7934470" cy="1752600"/>
          </a:xfrm>
        </p:spPr>
        <p:txBody>
          <a:bodyPr>
            <a:normAutofit/>
          </a:bodyPr>
          <a:lstStyle/>
          <a:p>
            <a:pPr marL="457200" indent="-457200" algn="l">
              <a:buFont typeface="Arial"/>
              <a:buChar char="•"/>
            </a:pPr>
            <a:r>
              <a:rPr lang="en-US" dirty="0" smtClean="0">
                <a:solidFill>
                  <a:schemeClr val="tx1"/>
                </a:solidFill>
              </a:rPr>
              <a:t>In what year did Japan attack Pearl Harbor?</a:t>
            </a:r>
          </a:p>
          <a:p>
            <a:pPr marL="457200" indent="-457200" algn="l">
              <a:buFont typeface="Arial"/>
              <a:buChar char="•"/>
            </a:pPr>
            <a:r>
              <a:rPr lang="en-US" dirty="0" smtClean="0">
                <a:solidFill>
                  <a:schemeClr val="tx1"/>
                </a:solidFill>
              </a:rPr>
              <a:t>In what year did the United States draft begin for World War II?</a:t>
            </a:r>
            <a:endParaRPr lang="en-US" dirty="0">
              <a:solidFill>
                <a:schemeClr val="tx1"/>
              </a:solidFill>
            </a:endParaRPr>
          </a:p>
        </p:txBody>
      </p:sp>
      <p:pic>
        <p:nvPicPr>
          <p:cNvPr id="9" name="Content Placeholder 3"/>
          <p:cNvPicPr>
            <a:picLocks noChangeAspect="1"/>
          </p:cNvPicPr>
          <p:nvPr/>
        </p:nvPicPr>
        <p:blipFill>
          <a:blip r:embed="rId3"/>
          <a:srcRect t="12270" b="12270"/>
          <a:stretch>
            <a:fillRect/>
          </a:stretch>
        </p:blipFill>
        <p:spPr>
          <a:xfrm>
            <a:off x="352454" y="4614758"/>
            <a:ext cx="3248190" cy="1786379"/>
          </a:xfrm>
          <a:prstGeom prst="rect">
            <a:avLst/>
          </a:prstGeom>
        </p:spPr>
      </p:pic>
      <p:pic>
        <p:nvPicPr>
          <p:cNvPr id="10" name="Picture 9"/>
          <p:cNvPicPr>
            <a:picLocks noChangeAspect="1"/>
          </p:cNvPicPr>
          <p:nvPr/>
        </p:nvPicPr>
        <p:blipFill>
          <a:blip r:embed="rId4"/>
          <a:stretch>
            <a:fillRect/>
          </a:stretch>
        </p:blipFill>
        <p:spPr>
          <a:xfrm>
            <a:off x="6105439" y="3967492"/>
            <a:ext cx="1963139" cy="2654815"/>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00532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mpd="sng">
            <a:solidFill>
              <a:schemeClr val="tx1"/>
            </a:solidFill>
          </a:ln>
        </p:spPr>
        <p:txBody>
          <a:bodyPr>
            <a:normAutofit fontScale="90000"/>
          </a:bodyPr>
          <a:lstStyle/>
          <a:p>
            <a:r>
              <a:rPr lang="en-US" dirty="0" smtClean="0"/>
              <a:t>Did the United States prepare for war before it was actually at war?</a:t>
            </a:r>
            <a:endParaRPr lang="en-US" dirty="0"/>
          </a:p>
        </p:txBody>
      </p:sp>
      <p:sp>
        <p:nvSpPr>
          <p:cNvPr id="5" name="Content Placeholder 4"/>
          <p:cNvSpPr>
            <a:spLocks noGrp="1"/>
          </p:cNvSpPr>
          <p:nvPr>
            <p:ph idx="1"/>
          </p:nvPr>
        </p:nvSpPr>
        <p:spPr/>
        <p:txBody>
          <a:bodyPr/>
          <a:lstStyle/>
          <a:p>
            <a:r>
              <a:rPr lang="en-US" dirty="0" smtClean="0"/>
              <a:t>What do you think?</a:t>
            </a:r>
            <a:endParaRPr lang="en-US" dirty="0"/>
          </a:p>
        </p:txBody>
      </p:sp>
      <p:pic>
        <p:nvPicPr>
          <p:cNvPr id="6" name="Picture 5"/>
          <p:cNvPicPr>
            <a:picLocks noChangeAspect="1"/>
          </p:cNvPicPr>
          <p:nvPr/>
        </p:nvPicPr>
        <p:blipFill>
          <a:blip r:embed="rId3"/>
          <a:stretch>
            <a:fillRect/>
          </a:stretch>
        </p:blipFill>
        <p:spPr>
          <a:xfrm>
            <a:off x="955806" y="2284647"/>
            <a:ext cx="6988184" cy="3633856"/>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905132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mpd="sng">
            <a:solidFill>
              <a:schemeClr val="tx1"/>
            </a:solidFill>
          </a:ln>
        </p:spPr>
        <p:txBody>
          <a:bodyPr>
            <a:normAutofit fontScale="90000"/>
          </a:bodyPr>
          <a:lstStyle/>
          <a:p>
            <a:r>
              <a:rPr lang="en-US" dirty="0" smtClean="0"/>
              <a:t>Why did the United States intern Japanese citizens?</a:t>
            </a:r>
            <a:endParaRPr lang="en-US" dirty="0"/>
          </a:p>
        </p:txBody>
      </p:sp>
      <p:pic>
        <p:nvPicPr>
          <p:cNvPr id="3" name="Picture 2"/>
          <p:cNvPicPr>
            <a:picLocks noChangeAspect="1"/>
          </p:cNvPicPr>
          <p:nvPr/>
        </p:nvPicPr>
        <p:blipFill>
          <a:blip r:embed="rId3"/>
          <a:stretch>
            <a:fillRect/>
          </a:stretch>
        </p:blipFill>
        <p:spPr>
          <a:xfrm>
            <a:off x="339360" y="1990294"/>
            <a:ext cx="4144019" cy="3108014"/>
          </a:xfrm>
          <a:prstGeom prst="rect">
            <a:avLst/>
          </a:prstGeom>
        </p:spPr>
      </p:pic>
      <p:pic>
        <p:nvPicPr>
          <p:cNvPr id="4" name="Picture 3"/>
          <p:cNvPicPr>
            <a:picLocks noChangeAspect="1"/>
          </p:cNvPicPr>
          <p:nvPr/>
        </p:nvPicPr>
        <p:blipFill>
          <a:blip r:embed="rId4"/>
          <a:stretch>
            <a:fillRect/>
          </a:stretch>
        </p:blipFill>
        <p:spPr>
          <a:xfrm>
            <a:off x="5056379" y="1722870"/>
            <a:ext cx="3378200" cy="2413000"/>
          </a:xfrm>
          <a:prstGeom prst="rect">
            <a:avLst/>
          </a:prstGeom>
        </p:spPr>
      </p:pic>
      <p:pic>
        <p:nvPicPr>
          <p:cNvPr id="8" name="Picture 7"/>
          <p:cNvPicPr>
            <a:picLocks noChangeAspect="1"/>
          </p:cNvPicPr>
          <p:nvPr/>
        </p:nvPicPr>
        <p:blipFill>
          <a:blip r:embed="rId5"/>
          <a:stretch>
            <a:fillRect/>
          </a:stretch>
        </p:blipFill>
        <p:spPr>
          <a:xfrm>
            <a:off x="7002671" y="4204998"/>
            <a:ext cx="1986888" cy="2427331"/>
          </a:xfrm>
          <a:prstGeom prst="rect">
            <a:avLst/>
          </a:prstGeom>
        </p:spPr>
      </p:pic>
      <p:sp>
        <p:nvSpPr>
          <p:cNvPr id="9" name="TextBox 8"/>
          <p:cNvSpPr txBox="1"/>
          <p:nvPr/>
        </p:nvSpPr>
        <p:spPr>
          <a:xfrm>
            <a:off x="155745" y="5432001"/>
            <a:ext cx="6846926" cy="1200328"/>
          </a:xfrm>
          <a:prstGeom prst="rect">
            <a:avLst/>
          </a:prstGeom>
          <a:noFill/>
        </p:spPr>
        <p:txBody>
          <a:bodyPr wrap="square" rtlCol="0">
            <a:spAutoFit/>
          </a:bodyPr>
          <a:lstStyle/>
          <a:p>
            <a:r>
              <a:rPr lang="en-US" sz="2400" dirty="0" smtClean="0"/>
              <a:t>“protection against espionage and sabotage </a:t>
            </a:r>
          </a:p>
          <a:p>
            <a:r>
              <a:rPr lang="en-US" sz="2400" dirty="0" smtClean="0"/>
              <a:t>outweighed </a:t>
            </a:r>
            <a:r>
              <a:rPr lang="en-US" sz="2400" dirty="0" err="1" smtClean="0"/>
              <a:t>Korematsu’s</a:t>
            </a:r>
            <a:r>
              <a:rPr lang="en-US" sz="2400" dirty="0" smtClean="0"/>
              <a:t> interests”</a:t>
            </a:r>
          </a:p>
          <a:p>
            <a:r>
              <a:rPr lang="en-US" sz="2400" dirty="0" err="1" smtClean="0"/>
              <a:t>Korematsu</a:t>
            </a:r>
            <a:r>
              <a:rPr lang="en-US" sz="2400" dirty="0" smtClean="0"/>
              <a:t> vs. United States  (Appleby 291)</a:t>
            </a:r>
            <a:endParaRPr lang="en-US" sz="2400" dirty="0"/>
          </a:p>
        </p:txBody>
      </p:sp>
      <p:pic>
        <p:nvPicPr>
          <p:cNvPr id="7" name="Picture 6" descr="balance.pdf"/>
          <p:cNvPicPr>
            <a:picLocks noChangeAspect="1"/>
          </p:cNvPicPr>
          <p:nvPr/>
        </p:nvPicPr>
        <mc:AlternateContent>
          <mc:Choice xmlns:ma="http://schemas.microsoft.com/office/mac/drawingml/2008/main" Requires="ma">
            <p:blipFill>
              <a:blip r:embed="rId6"/>
              <a:stretch>
                <a:fillRect/>
              </a:stretch>
            </p:blipFill>
          </mc:Choice>
          <mc:Fallback>
            <p:blipFill>
              <a:blip r:embed="rId7"/>
              <a:stretch>
                <a:fillRect/>
              </a:stretch>
            </p:blipFill>
          </mc:Fallback>
        </mc:AlternateContent>
        <p:spPr>
          <a:xfrm>
            <a:off x="4966140" y="4231136"/>
            <a:ext cx="1122222" cy="867172"/>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395205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mpd="sng">
            <a:solidFill>
              <a:schemeClr val="tx1"/>
            </a:solidFill>
          </a:ln>
        </p:spPr>
        <p:txBody>
          <a:bodyPr>
            <a:normAutofit fontScale="90000"/>
          </a:bodyPr>
          <a:lstStyle/>
          <a:p>
            <a:r>
              <a:rPr lang="en-US" dirty="0" smtClean="0"/>
              <a:t>How did the Japanese-Americans respond to this treatment?</a:t>
            </a:r>
            <a:endParaRPr lang="en-US" dirty="0"/>
          </a:p>
        </p:txBody>
      </p:sp>
      <p:pic>
        <p:nvPicPr>
          <p:cNvPr id="5" name="Picture 4"/>
          <p:cNvPicPr>
            <a:picLocks noChangeAspect="1"/>
          </p:cNvPicPr>
          <p:nvPr/>
        </p:nvPicPr>
        <p:blipFill>
          <a:blip r:embed="rId3"/>
          <a:stretch>
            <a:fillRect/>
          </a:stretch>
        </p:blipFill>
        <p:spPr>
          <a:xfrm>
            <a:off x="622865" y="1545096"/>
            <a:ext cx="4783259" cy="3429506"/>
          </a:xfrm>
          <a:prstGeom prst="rect">
            <a:avLst/>
          </a:prstGeom>
        </p:spPr>
      </p:pic>
      <p:pic>
        <p:nvPicPr>
          <p:cNvPr id="6" name="Picture 5"/>
          <p:cNvPicPr>
            <a:picLocks noChangeAspect="1"/>
          </p:cNvPicPr>
          <p:nvPr/>
        </p:nvPicPr>
        <p:blipFill>
          <a:blip r:embed="rId4"/>
          <a:stretch>
            <a:fillRect/>
          </a:stretch>
        </p:blipFill>
        <p:spPr>
          <a:xfrm>
            <a:off x="5584717" y="1545096"/>
            <a:ext cx="3004741" cy="2459526"/>
          </a:xfrm>
          <a:prstGeom prst="rect">
            <a:avLst/>
          </a:prstGeom>
        </p:spPr>
      </p:pic>
      <p:pic>
        <p:nvPicPr>
          <p:cNvPr id="7" name="Picture 6"/>
          <p:cNvPicPr>
            <a:picLocks noChangeAspect="1"/>
          </p:cNvPicPr>
          <p:nvPr/>
        </p:nvPicPr>
        <p:blipFill>
          <a:blip r:embed="rId5"/>
          <a:stretch>
            <a:fillRect/>
          </a:stretch>
        </p:blipFill>
        <p:spPr>
          <a:xfrm>
            <a:off x="7095992" y="4148656"/>
            <a:ext cx="1734293" cy="2526846"/>
          </a:xfrm>
          <a:prstGeom prst="rect">
            <a:avLst/>
          </a:prstGeom>
        </p:spPr>
      </p:pic>
      <p:sp>
        <p:nvSpPr>
          <p:cNvPr id="9" name="TextBox 8"/>
          <p:cNvSpPr txBox="1"/>
          <p:nvPr/>
        </p:nvSpPr>
        <p:spPr>
          <a:xfrm>
            <a:off x="457200" y="5219626"/>
            <a:ext cx="6474270" cy="1384995"/>
          </a:xfrm>
          <a:prstGeom prst="rect">
            <a:avLst/>
          </a:prstGeom>
          <a:noFill/>
        </p:spPr>
        <p:txBody>
          <a:bodyPr wrap="square" rtlCol="0">
            <a:spAutoFit/>
          </a:bodyPr>
          <a:lstStyle/>
          <a:p>
            <a:r>
              <a:rPr lang="en-US" dirty="0" smtClean="0"/>
              <a:t>The 442nd became the most decorated unit of its size in U.S. military history. In less than two years of combat, the unit earned more than 18,000 awards, including 9,486 Purple Hearts, 4,000 Bronze Stars and 21 Medals of Honor. </a:t>
            </a:r>
          </a:p>
          <a:p>
            <a:r>
              <a:rPr lang="en-US" sz="1200" dirty="0" smtClean="0"/>
              <a:t>http://</a:t>
            </a:r>
            <a:r>
              <a:rPr lang="en-US" sz="1200" dirty="0" err="1" smtClean="0"/>
              <a:t>www.history.com</a:t>
            </a:r>
            <a:r>
              <a:rPr lang="en-US" sz="1200" dirty="0" smtClean="0"/>
              <a:t>/news/unlikely-world-war-ii-soldiers-awarded-nations-highest-honor</a:t>
            </a:r>
            <a:endParaRPr lang="en-US" sz="1200"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8920621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Women Rose to the Fight</a:t>
            </a:r>
            <a:endParaRPr lang="en-US" dirty="0"/>
          </a:p>
        </p:txBody>
      </p:sp>
      <p:pic>
        <p:nvPicPr>
          <p:cNvPr id="6" name="Picture 5"/>
          <p:cNvPicPr>
            <a:picLocks noChangeAspect="1"/>
          </p:cNvPicPr>
          <p:nvPr/>
        </p:nvPicPr>
        <p:blipFill>
          <a:blip r:embed="rId2"/>
          <a:stretch>
            <a:fillRect/>
          </a:stretch>
        </p:blipFill>
        <p:spPr>
          <a:xfrm>
            <a:off x="3581470" y="1222128"/>
            <a:ext cx="5561192" cy="2694242"/>
          </a:xfrm>
          <a:prstGeom prst="rect">
            <a:avLst/>
          </a:prstGeom>
        </p:spPr>
      </p:pic>
      <p:pic>
        <p:nvPicPr>
          <p:cNvPr id="7" name="Picture 6"/>
          <p:cNvPicPr>
            <a:picLocks noChangeAspect="1"/>
          </p:cNvPicPr>
          <p:nvPr/>
        </p:nvPicPr>
        <p:blipFill>
          <a:blip r:embed="rId3"/>
          <a:stretch>
            <a:fillRect/>
          </a:stretch>
        </p:blipFill>
        <p:spPr>
          <a:xfrm>
            <a:off x="6362066" y="3916370"/>
            <a:ext cx="2263675" cy="2941629"/>
          </a:xfrm>
          <a:prstGeom prst="rect">
            <a:avLst/>
          </a:prstGeom>
        </p:spPr>
      </p:pic>
      <p:pic>
        <p:nvPicPr>
          <p:cNvPr id="8" name="Picture 7"/>
          <p:cNvPicPr>
            <a:picLocks noChangeAspect="1"/>
          </p:cNvPicPr>
          <p:nvPr/>
        </p:nvPicPr>
        <p:blipFill>
          <a:blip r:embed="rId4"/>
          <a:stretch>
            <a:fillRect/>
          </a:stretch>
        </p:blipFill>
        <p:spPr>
          <a:xfrm>
            <a:off x="457200" y="1363670"/>
            <a:ext cx="3187700" cy="2552700"/>
          </a:xfrm>
          <a:prstGeom prst="rect">
            <a:avLst/>
          </a:prstGeom>
        </p:spPr>
      </p:pic>
      <p:pic>
        <p:nvPicPr>
          <p:cNvPr id="9" name="Picture 8"/>
          <p:cNvPicPr>
            <a:picLocks noChangeAspect="1"/>
          </p:cNvPicPr>
          <p:nvPr/>
        </p:nvPicPr>
        <p:blipFill>
          <a:blip r:embed="rId5"/>
          <a:stretch>
            <a:fillRect/>
          </a:stretch>
        </p:blipFill>
        <p:spPr>
          <a:xfrm>
            <a:off x="2870200" y="4231771"/>
            <a:ext cx="3403600" cy="2387600"/>
          </a:xfrm>
          <a:prstGeom prst="rect">
            <a:avLst/>
          </a:prstGeom>
        </p:spPr>
      </p:pic>
      <p:pic>
        <p:nvPicPr>
          <p:cNvPr id="10" name="Picture 9"/>
          <p:cNvPicPr>
            <a:picLocks noChangeAspect="1"/>
          </p:cNvPicPr>
          <p:nvPr/>
        </p:nvPicPr>
        <p:blipFill>
          <a:blip r:embed="rId6"/>
          <a:stretch>
            <a:fillRect/>
          </a:stretch>
        </p:blipFill>
        <p:spPr>
          <a:xfrm>
            <a:off x="457200" y="4231771"/>
            <a:ext cx="3492500" cy="23241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Could anyone compete with United States manufacturing capability?</a:t>
            </a:r>
            <a:endParaRPr lang="en-US" sz="3600" dirty="0"/>
          </a:p>
        </p:txBody>
      </p:sp>
      <p:pic>
        <p:nvPicPr>
          <p:cNvPr id="5" name="Picture 4"/>
          <p:cNvPicPr>
            <a:picLocks noChangeAspect="1"/>
          </p:cNvPicPr>
          <p:nvPr/>
        </p:nvPicPr>
        <p:blipFill>
          <a:blip r:embed="rId3"/>
          <a:stretch>
            <a:fillRect/>
          </a:stretch>
        </p:blipFill>
        <p:spPr>
          <a:xfrm>
            <a:off x="253534" y="1417638"/>
            <a:ext cx="3225800" cy="2514600"/>
          </a:xfrm>
          <a:prstGeom prst="rect">
            <a:avLst/>
          </a:prstGeom>
        </p:spPr>
      </p:pic>
      <p:pic>
        <p:nvPicPr>
          <p:cNvPr id="6" name="Picture 5"/>
          <p:cNvPicPr>
            <a:picLocks noChangeAspect="1"/>
          </p:cNvPicPr>
          <p:nvPr/>
        </p:nvPicPr>
        <p:blipFill>
          <a:blip r:embed="rId4"/>
          <a:stretch>
            <a:fillRect/>
          </a:stretch>
        </p:blipFill>
        <p:spPr>
          <a:xfrm>
            <a:off x="868043" y="4082259"/>
            <a:ext cx="3454400" cy="2362200"/>
          </a:xfrm>
          <a:prstGeom prst="rect">
            <a:avLst/>
          </a:prstGeom>
        </p:spPr>
      </p:pic>
      <p:pic>
        <p:nvPicPr>
          <p:cNvPr id="7" name="Picture 6"/>
          <p:cNvPicPr>
            <a:picLocks noChangeAspect="1"/>
          </p:cNvPicPr>
          <p:nvPr/>
        </p:nvPicPr>
        <p:blipFill>
          <a:blip r:embed="rId5"/>
          <a:stretch>
            <a:fillRect/>
          </a:stretch>
        </p:blipFill>
        <p:spPr>
          <a:xfrm>
            <a:off x="5232614" y="4082259"/>
            <a:ext cx="3111500" cy="2616200"/>
          </a:xfrm>
          <a:prstGeom prst="rect">
            <a:avLst/>
          </a:prstGeom>
        </p:spPr>
      </p:pic>
      <p:pic>
        <p:nvPicPr>
          <p:cNvPr id="8" name="Picture 7"/>
          <p:cNvPicPr>
            <a:picLocks noChangeAspect="1"/>
          </p:cNvPicPr>
          <p:nvPr/>
        </p:nvPicPr>
        <p:blipFill>
          <a:blip r:embed="rId6"/>
          <a:stretch>
            <a:fillRect/>
          </a:stretch>
        </p:blipFill>
        <p:spPr>
          <a:xfrm>
            <a:off x="4648579" y="1370001"/>
            <a:ext cx="2831721" cy="271225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Did the United States use propaganda to increase fighting spirit?</a:t>
            </a:r>
            <a:endParaRPr lang="en-US" sz="3600" dirty="0"/>
          </a:p>
        </p:txBody>
      </p:sp>
      <p:pic>
        <p:nvPicPr>
          <p:cNvPr id="4" name="Picture 3"/>
          <p:cNvPicPr>
            <a:picLocks noChangeAspect="1"/>
          </p:cNvPicPr>
          <p:nvPr/>
        </p:nvPicPr>
        <p:blipFill>
          <a:blip r:embed="rId2"/>
          <a:stretch>
            <a:fillRect/>
          </a:stretch>
        </p:blipFill>
        <p:spPr>
          <a:xfrm>
            <a:off x="2306722" y="3869002"/>
            <a:ext cx="2159510" cy="2781187"/>
          </a:xfrm>
          <a:prstGeom prst="rect">
            <a:avLst/>
          </a:prstGeom>
        </p:spPr>
      </p:pic>
      <p:pic>
        <p:nvPicPr>
          <p:cNvPr id="5" name="Picture 4"/>
          <p:cNvPicPr>
            <a:picLocks noChangeAspect="1"/>
          </p:cNvPicPr>
          <p:nvPr/>
        </p:nvPicPr>
        <p:blipFill>
          <a:blip r:embed="rId3"/>
          <a:stretch>
            <a:fillRect/>
          </a:stretch>
        </p:blipFill>
        <p:spPr>
          <a:xfrm>
            <a:off x="457200" y="954881"/>
            <a:ext cx="1829027" cy="2560638"/>
          </a:xfrm>
          <a:prstGeom prst="rect">
            <a:avLst/>
          </a:prstGeom>
        </p:spPr>
      </p:pic>
      <p:pic>
        <p:nvPicPr>
          <p:cNvPr id="6" name="Picture 5"/>
          <p:cNvPicPr>
            <a:picLocks noChangeAspect="1"/>
          </p:cNvPicPr>
          <p:nvPr/>
        </p:nvPicPr>
        <p:blipFill>
          <a:blip r:embed="rId4"/>
          <a:stretch>
            <a:fillRect/>
          </a:stretch>
        </p:blipFill>
        <p:spPr>
          <a:xfrm>
            <a:off x="4466232" y="1426369"/>
            <a:ext cx="1782168" cy="2379286"/>
          </a:xfrm>
          <a:prstGeom prst="rect">
            <a:avLst/>
          </a:prstGeom>
        </p:spPr>
      </p:pic>
      <p:pic>
        <p:nvPicPr>
          <p:cNvPr id="7" name="Picture 6"/>
          <p:cNvPicPr>
            <a:picLocks noChangeAspect="1"/>
          </p:cNvPicPr>
          <p:nvPr/>
        </p:nvPicPr>
        <p:blipFill>
          <a:blip r:embed="rId5"/>
          <a:stretch>
            <a:fillRect/>
          </a:stretch>
        </p:blipFill>
        <p:spPr>
          <a:xfrm>
            <a:off x="202973" y="3805655"/>
            <a:ext cx="1852846" cy="2745581"/>
          </a:xfrm>
          <a:prstGeom prst="rect">
            <a:avLst/>
          </a:prstGeom>
        </p:spPr>
      </p:pic>
      <p:pic>
        <p:nvPicPr>
          <p:cNvPr id="8" name="Picture 7"/>
          <p:cNvPicPr>
            <a:picLocks noChangeAspect="1"/>
          </p:cNvPicPr>
          <p:nvPr/>
        </p:nvPicPr>
        <p:blipFill>
          <a:blip r:embed="rId6"/>
          <a:stretch>
            <a:fillRect/>
          </a:stretch>
        </p:blipFill>
        <p:spPr>
          <a:xfrm>
            <a:off x="2548841" y="1417638"/>
            <a:ext cx="1781828" cy="2388017"/>
          </a:xfrm>
          <a:prstGeom prst="rect">
            <a:avLst/>
          </a:prstGeom>
        </p:spPr>
      </p:pic>
      <p:pic>
        <p:nvPicPr>
          <p:cNvPr id="9" name="Picture 8"/>
          <p:cNvPicPr>
            <a:picLocks noChangeAspect="1"/>
          </p:cNvPicPr>
          <p:nvPr/>
        </p:nvPicPr>
        <p:blipFill>
          <a:blip r:embed="rId7"/>
          <a:stretch>
            <a:fillRect/>
          </a:stretch>
        </p:blipFill>
        <p:spPr>
          <a:xfrm>
            <a:off x="6654799" y="1426369"/>
            <a:ext cx="1790021" cy="2442633"/>
          </a:xfrm>
          <a:prstGeom prst="rect">
            <a:avLst/>
          </a:prstGeom>
        </p:spPr>
      </p:pic>
      <p:pic>
        <p:nvPicPr>
          <p:cNvPr id="10" name="Picture 9"/>
          <p:cNvPicPr>
            <a:picLocks noChangeAspect="1"/>
          </p:cNvPicPr>
          <p:nvPr/>
        </p:nvPicPr>
        <p:blipFill>
          <a:blip r:embed="rId8"/>
          <a:stretch>
            <a:fillRect/>
          </a:stretch>
        </p:blipFill>
        <p:spPr>
          <a:xfrm>
            <a:off x="4572000" y="3869002"/>
            <a:ext cx="2234192" cy="2840454"/>
          </a:xfrm>
          <a:prstGeom prst="rect">
            <a:avLst/>
          </a:prstGeom>
        </p:spPr>
      </p:pic>
      <p:pic>
        <p:nvPicPr>
          <p:cNvPr id="11" name="Picture 10"/>
          <p:cNvPicPr>
            <a:picLocks noChangeAspect="1"/>
          </p:cNvPicPr>
          <p:nvPr/>
        </p:nvPicPr>
        <p:blipFill>
          <a:blip r:embed="rId9"/>
          <a:stretch>
            <a:fillRect/>
          </a:stretch>
        </p:blipFill>
        <p:spPr>
          <a:xfrm>
            <a:off x="6806192" y="3976661"/>
            <a:ext cx="2020802" cy="2732795"/>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286</TotalTime>
  <Words>239</Words>
  <Application>Microsoft Macintosh PowerPoint</Application>
  <PresentationFormat>On-screen Show (4:3)</PresentationFormat>
  <Paragraphs>28</Paragraphs>
  <Slides>8</Slides>
  <Notes>5</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Background:  The United States prepared for war.</vt:lpstr>
      <vt:lpstr>Did the United States need to draft soldiers for World War II?</vt:lpstr>
      <vt:lpstr>Did the United States prepare for war before it was actually at war?</vt:lpstr>
      <vt:lpstr>Why did the United States intern Japanese citizens?</vt:lpstr>
      <vt:lpstr>How did the Japanese-Americans respond to this treatment?</vt:lpstr>
      <vt:lpstr>Women Rose to the Fight</vt:lpstr>
      <vt:lpstr>Could anyone compete with United States manufacturing capability?</vt:lpstr>
      <vt:lpstr>Did the United States use propaganda to increase fighting spirit?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36</cp:revision>
  <dcterms:created xsi:type="dcterms:W3CDTF">2017-02-09T13:24:23Z</dcterms:created>
  <dcterms:modified xsi:type="dcterms:W3CDTF">2017-02-09T14:14:26Z</dcterms:modified>
</cp:coreProperties>
</file>